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01363AB0-E823-4B90-A521-F81DEC4B6429}">
  <a:tblStyle styleId="{01363AB0-E823-4B90-A521-F81DEC4B6429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0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3.png"/><Relationship Id="rId4" Type="http://schemas.openxmlformats.org/officeDocument/2006/relationships/image" Target="../media/image02.png"/><Relationship Id="rId10" Type="http://schemas.openxmlformats.org/officeDocument/2006/relationships/image" Target="../media/image06.png"/><Relationship Id="rId9" Type="http://schemas.openxmlformats.org/officeDocument/2006/relationships/image" Target="../media/image05.png"/><Relationship Id="rId5" Type="http://schemas.openxmlformats.org/officeDocument/2006/relationships/image" Target="../media/image01.png"/><Relationship Id="rId6" Type="http://schemas.openxmlformats.org/officeDocument/2006/relationships/image" Target="../media/image04.png"/><Relationship Id="rId7" Type="http://schemas.openxmlformats.org/officeDocument/2006/relationships/image" Target="../media/image08.png"/><Relationship Id="rId8" Type="http://schemas.openxmlformats.org/officeDocument/2006/relationships/image" Target="../media/image0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333333"/>
                </a:solidFill>
                <a:highlight>
                  <a:srgbClr val="FFFFFF"/>
                </a:highlight>
              </a:rPr>
              <a:t>Environmental Sample Analysis by Means of Neutron Activation Analysis and Gamma-Ray Counting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Eduardo Zagal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Peter Thomas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Shreyas Srinivasan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Zach Levine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Initial Kelp Sample Findings 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120" name="Shape 120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{01363AB0-E823-4B90-A521-F81DEC4B6429}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Isotope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cps/g at start of counting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cps/g at end of irradiation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cps/g Standard Pottery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Sample concentration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24Na</a:t>
                      </a:r>
                    </a:p>
                  </a:txBody>
                  <a:tcPr marT="91425" marB="91425" marR="91425" marL="91425">
                    <a:solidFill>
                      <a:srgbClr val="EDEDE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0.001539573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36.66898685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10387.98988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1.84E-05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82Br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0.002376476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0.170106852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4.100082189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2.03E-07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76As</a:t>
                      </a:r>
                    </a:p>
                  </a:txBody>
                  <a:tcPr marT="91425" marB="91425" marR="91425" marL="91425">
                    <a:solidFill>
                      <a:srgbClr val="EDEDE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0.00024557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0.083432625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103.84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2.47E-08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New Samples for NAA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Seaweed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Potassium, Sodium, Calcium, Magnesium and Sulfur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Trace amounts of Zinc, Copper, Chlorine, Cobalt, Manganese, Selenium, Bromine, Iron, and Arsenic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Seashells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Calcium, Carbon, Oxygen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Fish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Carbon, Oxygen, Hydrogen, Sulfur, and Nitrogen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Trace amounts of various metals, such as Sodium, Aluminum, and Iron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Irradiation Procedure</a:t>
            </a:r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Short Run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Long Run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Short Run Findings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Long Run Findings</a:t>
            </a:r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Fish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Seashells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Seaweed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RadWatch website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lang="en"/>
              <a:t>Show published article and data. Perhaps an interactive map if time permits during the project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Acknowledgements</a:t>
            </a:r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Keenan Thomas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Professor Kai Vetter</a:t>
            </a: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  <p:sp>
        <p:nvSpPr>
          <p:cNvPr id="162" name="Shape 162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Overview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Analyze existing spectra of various kelp samples from different geographical regions to determine isotopic composition of the samples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Perform additional NAA measurements on kelp and seaweed at MNRC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Compare NAA measurements with gamma-ray counting experiment results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Identify other samples of interest, primarily from the bay, and perform measurements and analysis on these samples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Write an article summarizing results of the various measurements and publish to the RadWatch website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Goals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Compare the composition of kelp samples from throughout the Pacific Coast (Alaska to Chile)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Identify inconsistencies between samples and determine the sources of inconsistency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Publish article to RadWatch website summarizing results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Publish relevant data for the public to understand on the RadWatch website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Roles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" sz="1100">
                <a:solidFill>
                  <a:schemeClr val="dk1"/>
                </a:solidFill>
              </a:rPr>
              <a:t>Shreyas: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Maintain living document(s) as necessary 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Compile group work into LATEX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Lead in publishing to Radwatch site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" sz="1100">
                <a:solidFill>
                  <a:schemeClr val="dk1"/>
                </a:solidFill>
              </a:rPr>
              <a:t>Zach: 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Lead in communicating with instructor on a weekly basis on behalf of the group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Lead in communicating with points of contact on behalf of the group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Generate efficiency curve(s) for detectors being used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" sz="1100">
                <a:solidFill>
                  <a:schemeClr val="dk1"/>
                </a:solidFill>
              </a:rPr>
              <a:t>Eduardo: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Find new, useful samples for more analysis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Help with new sample data analysis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Lead in writing article(s) to be published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" sz="1100">
                <a:solidFill>
                  <a:schemeClr val="dk1"/>
                </a:solidFill>
              </a:rPr>
              <a:t>Peter: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Find new, useful samples for more analysis</a:t>
            </a: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Lead in data analysis for new samples tested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Critical Equipment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Germanium Detector in 1110C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Lead Shielding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GammaVision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MNRC reactor to irradiate samples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The TRIGA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Sample Vials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Marinelli Beaker</a:t>
            </a:r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0701" y="875500"/>
            <a:ext cx="3926748" cy="2208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3651" y="3150000"/>
            <a:ext cx="3403025" cy="1914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Concentration Calculation Procedure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Standard Pottery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What is it?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Clay pottery which contains a wide range of chemical elements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Neutrons can activate elements in the pottery (NAA)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Why is it used in our project?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Standard pottery essentially acts as chemical fingerprinting for many different elements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The analysis of the pottery is sensitive to minor components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Most importantly, the pottery may be used to determine elemental compositions in a given unknown sample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Standard pottery is known for its high accuracy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Concentration Calculation (Ratio Method)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counts per second (cps) for a given isotope’s decay is: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7" y="1708350"/>
            <a:ext cx="2552975" cy="822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0687" y="1867212"/>
            <a:ext cx="2466975" cy="50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9137" y="2530887"/>
            <a:ext cx="1762125" cy="82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90425" y="2471337"/>
            <a:ext cx="2900924" cy="77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4212" y="3359575"/>
            <a:ext cx="388620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04225" y="2764262"/>
            <a:ext cx="533400" cy="36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69387" y="2817937"/>
            <a:ext cx="542925" cy="25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169387" y="1991037"/>
            <a:ext cx="542925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1224" y="582400"/>
            <a:ext cx="5536874" cy="451317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>
            <a:off x="266900" y="218500"/>
            <a:ext cx="41124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800"/>
              <a:t>Initial Kelp NAA Energy Spectra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